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9" r:id="rId9"/>
    <p:sldId id="270" r:id="rId10"/>
    <p:sldId id="272" r:id="rId11"/>
    <p:sldId id="271" r:id="rId12"/>
    <p:sldId id="265" r:id="rId13"/>
    <p:sldId id="266" r:id="rId14"/>
  </p:sldIdLst>
  <p:sldSz cx="18288000" cy="10287000"/>
  <p:notesSz cx="6858000" cy="9144000"/>
  <p:embeddedFontLst>
    <p:embeddedFont>
      <p:font typeface="Calibri" pitchFamily="34" charset="0"/>
      <p:regular r:id="rId16"/>
      <p:bold r:id="rId17"/>
      <p:italic r:id="rId18"/>
      <p:boldItalic r:id="rId19"/>
    </p:embeddedFont>
    <p:embeddedFont>
      <p:font typeface="Clear Sans Regular Bold" charset="0"/>
      <p:regular r:id="rId20"/>
    </p:embeddedFont>
    <p:embeddedFont>
      <p:font typeface="Arial Unicode MS" pitchFamily="34" charset="-128"/>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80435" autoAdjust="0"/>
  </p:normalViewPr>
  <p:slideViewPr>
    <p:cSldViewPr>
      <p:cViewPr varScale="1">
        <p:scale>
          <a:sx n="46" d="100"/>
          <a:sy n="46" d="100"/>
        </p:scale>
        <p:origin x="-13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Check</a:t>
            </a:r>
            <a:r>
              <a:rPr lang="en-US" baseline="0" dirty="0" smtClean="0"/>
              <a:t> out this linear trend. This scatter plot shows the close relationship between the number of reactions and the total score. They are very highly correlated. Each category is found very close to the trend line. What does this mean? Basically, for each content category, as the number of reactions goes up, so does the total score.</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Using a new metric, average score, we see </a:t>
            </a:r>
            <a:r>
              <a:rPr lang="en-US" baseline="0" dirty="0" smtClean="0"/>
              <a:t>a different perspective, showing each category’s average reaction score, with an average score of over 39.8 for the top five. Notice three new categories now in the top five, including public speaking, education and studying. From the total score statistics, as seen on the earliest bar chart, only two categories remain in the top five, which includes the technology and healthy eating categories, while, on the other hand, the science and animals categories come in 10</a:t>
            </a:r>
            <a:r>
              <a:rPr lang="en-US" baseline="30000" dirty="0" smtClean="0"/>
              <a:t>th</a:t>
            </a:r>
            <a:r>
              <a:rPr lang="en-US" baseline="0" dirty="0" smtClean="0"/>
              <a:t> and 11</a:t>
            </a:r>
            <a:r>
              <a:rPr lang="en-US" baseline="30000" dirty="0" smtClean="0"/>
              <a:t>th</a:t>
            </a:r>
            <a:r>
              <a:rPr lang="en-US" baseline="0" dirty="0" smtClean="0"/>
              <a:t> place, which is below the median, and the food category is even further down. </a:t>
            </a:r>
          </a:p>
          <a:p>
            <a:r>
              <a:rPr lang="en-US" baseline="0" dirty="0" smtClean="0"/>
              <a:t>However, another point to consider here is that the raw reaction scores range widely from 0 to 70, and these averages grouped by category shown on this chart do not have that wide of a range. They range from 37.91 to 40.48. This means these small differences in average scores might not be as important the larger differences between total scores. </a:t>
            </a:r>
          </a:p>
          <a:p>
            <a:r>
              <a:rPr lang="en-US" baseline="0" dirty="0" smtClean="0"/>
              <a:t>To illustrate this point, let’s compare the animals category to the public speaking category. While public speaking does have a better average score than the science category, 40.48 is only 0.85 more than 39.63, and that isn’t that big of a difference when considering that the range of rating scores from 0 to 70.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The</a:t>
            </a:r>
            <a:r>
              <a:rPr lang="en-US" baseline="0" dirty="0" smtClean="0"/>
              <a:t> categories that have the greatest sum of total scores are animals, science, healthy eating, technology and food. </a:t>
            </a:r>
          </a:p>
          <a:p>
            <a:pPr lvl="0"/>
            <a:r>
              <a:rPr lang="en-US" baseline="0" dirty="0" smtClean="0"/>
              <a:t>Total score is greatly influenced by the total number of reactions. The categories that have the five largest total scores are the same categories that have the greatest number of reactions.  </a:t>
            </a:r>
          </a:p>
          <a:p>
            <a:pPr lvl="0"/>
            <a:r>
              <a:rPr lang="en-US" baseline="0" dirty="0" smtClean="0"/>
              <a:t>The categories with the top 5 average score are not the exact same categories as those with the top five total score. While the averages do not vary widely, they still have a part to play when comparing categories with similar counts of total scores.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itchFamily="34" charset="0"/>
              <a:buChar char="•"/>
            </a:pPr>
            <a:r>
              <a:rPr lang="en-US" sz="1200" dirty="0" smtClean="0"/>
              <a:t>Social Buzz tracks user reactions, and due to recent large scale growth, they  are seeking help from an analytics company because they lack resources to manage their large scale growth, they are looking to complete an IPO, and they want to learn the best data practices.</a:t>
            </a:r>
          </a:p>
          <a:p>
            <a:pPr>
              <a:buFont typeface="Arial" pitchFamily="34" charset="0"/>
              <a:buChar char="•"/>
            </a:pPr>
            <a:r>
              <a:rPr lang="en-US" sz="1200" dirty="0" smtClean="0"/>
              <a:t>  Accenture aims to prove they are the best for the job by doing an audit, making IPO recommendations, and completing data analysis of the top categories</a:t>
            </a:r>
          </a:p>
          <a:p>
            <a:pPr>
              <a:buFont typeface="Arial" pitchFamily="34" charset="0"/>
              <a:buChar char="•"/>
            </a:pPr>
            <a:r>
              <a:rPr lang="en-US" sz="1200" dirty="0" smtClean="0"/>
              <a:t> For data analysis, the goal is to analyze the content categories to find  the top 5 categories with the largest popularity.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lvl="0" indent="-228600">
              <a:buAutoNum type="arabicPeriod"/>
            </a:pPr>
            <a:r>
              <a:rPr lang="en-US" dirty="0" smtClean="0"/>
              <a:t>Choose</a:t>
            </a:r>
            <a:r>
              <a:rPr lang="en-US" baseline="0" dirty="0" smtClean="0"/>
              <a:t> needed data sets</a:t>
            </a:r>
          </a:p>
          <a:p>
            <a:pPr marL="228600" lvl="0" indent="-228600">
              <a:buAutoNum type="arabicPeriod"/>
            </a:pPr>
            <a:r>
              <a:rPr lang="en-US" baseline="0" dirty="0" smtClean="0"/>
              <a:t>Load &amp; Clean the data </a:t>
            </a:r>
          </a:p>
          <a:p>
            <a:pPr marL="228600" lvl="0" indent="-228600">
              <a:buAutoNum type="arabicPeriod"/>
            </a:pPr>
            <a:r>
              <a:rPr lang="en-US" baseline="0" dirty="0" smtClean="0"/>
              <a:t>Merge the data with needed attributes</a:t>
            </a:r>
          </a:p>
          <a:p>
            <a:pPr marL="228600" lvl="0" indent="-228600">
              <a:buAutoNum type="arabicPeriod"/>
            </a:pPr>
            <a:r>
              <a:rPr lang="en-US" baseline="0" dirty="0" smtClean="0"/>
              <a:t>Group &amp; query data for largest data sets</a:t>
            </a:r>
          </a:p>
          <a:p>
            <a:pPr marL="228600" lvl="0" indent="-228600">
              <a:buAutoNum type="arabicPeriod"/>
            </a:pPr>
            <a:r>
              <a:rPr lang="en-US" baseline="0" dirty="0" smtClean="0"/>
              <a:t>Create visualizations.</a:t>
            </a:r>
          </a:p>
          <a:p>
            <a:pPr marL="228600" lvl="0" indent="-228600">
              <a:buAutoNum type="arabicPeriod"/>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16.10.2024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Our main insights</a:t>
            </a:r>
            <a:r>
              <a:rPr lang="en-US" baseline="0" dirty="0" smtClean="0"/>
              <a:t> in doing this analysis are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 When looking at each group’s total score, the most popular categories are animals, science, healthy eating, technology and food</a:t>
            </a:r>
          </a:p>
          <a:p>
            <a:pPr lvl="0"/>
            <a:r>
              <a:rPr lang="en-US" dirty="0" smtClean="0"/>
              <a:t>2. Number of reactions in each category greatly influences the total score. </a:t>
            </a:r>
          </a:p>
          <a:p>
            <a:pPr lvl="0"/>
            <a:r>
              <a:rPr lang="en-US" dirty="0" smtClean="0"/>
              <a:t>3. The groups with the highest average score are </a:t>
            </a:r>
            <a:r>
              <a:rPr lang="en-US" baseline="0" dirty="0" smtClean="0"/>
              <a:t>technology, public speaking, healthy eating, education and studying</a:t>
            </a:r>
            <a:endParaRPr lang="en-US" dirty="0" smtClean="0"/>
          </a:p>
          <a:p>
            <a:pPr lvl="0"/>
            <a:r>
              <a:rPr lang="en-US" dirty="0" smtClean="0"/>
              <a:t>So, we see that just because a content category has the</a:t>
            </a:r>
            <a:r>
              <a:rPr lang="en-US" baseline="0" dirty="0" smtClean="0"/>
              <a:t> greatest number of reactions, that doesn’t mean that it has the best ratings on average.</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This</a:t>
            </a:r>
            <a:r>
              <a:rPr lang="en-US" baseline="0" dirty="0" smtClean="0"/>
              <a:t> chart emphasizes the five categories with the highest total score, which includes the animals, science, healthy eating, technology and food categories. The top five all had a total score of over 66,650. We can also see that total score has a somewhat large range, from around 49,000 with public speaking at the bottom, all the way to 74,965 with animals at the top.</a:t>
            </a:r>
          </a:p>
          <a:p>
            <a:endParaRPr lang="en-US" baseline="0" dirty="0" smtClean="0"/>
          </a:p>
          <a:p>
            <a:r>
              <a:rPr lang="en-US" baseline="0" dirty="0" smtClean="0"/>
              <a:t>Yet on this total scores chart, you can see that animals has 74,964, which is over 25000 higher than the public speaking category score of 49264.</a:t>
            </a:r>
          </a:p>
          <a:p>
            <a:r>
              <a:rPr lang="en-US" baseline="0" dirty="0" smtClean="0"/>
              <a:t>Notice that food and culture are very close in total score.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normAutofit/>
          </a:bodyPr>
          <a:lstStyle/>
          <a:p>
            <a:r>
              <a:rPr lang="en-US" dirty="0" smtClean="0"/>
              <a:t>Next, by looking at the number</a:t>
            </a:r>
            <a:r>
              <a:rPr lang="en-US" baseline="0" dirty="0" smtClean="0"/>
              <a:t> of reactions in each category, we can see the category ranking by number of reactions is almost exactly the same as the total score. The only difference in the order is that cooking and travel traded places. The same five categories, in dark purple, remain at the top in the same order, and they all had over 1700 reactions. </a:t>
            </a:r>
            <a:endParaRPr lang="en-US" dirty="0"/>
          </a:p>
        </p:txBody>
      </p:sp>
      <p:sp>
        <p:nvSpPr>
          <p:cNvPr id="4" name="Slide Number Placeholder 3"/>
          <p:cNvSpPr>
            <a:spLocks noGrp="1"/>
          </p:cNvSpPr>
          <p:nvPr>
            <p:ph type="sldNum" sz="quarter" idx="10"/>
          </p:nvPr>
        </p:nvSpPr>
        <p:spPr/>
        <p:txBody>
          <a:bodyPr/>
          <a:lstStyle/>
          <a:p>
            <a:fld id="{871B2431-D351-4C6E-A3CF-9DFAC0E3E050}" type="slidenum">
              <a:rPr lang="cs-CZ" smtClean="0"/>
              <a:pPr/>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1.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752600" y="2705100"/>
            <a:ext cx="6477000" cy="4089709"/>
          </a:xfrm>
          <a:prstGeom prst="rect">
            <a:avLst/>
          </a:prstGeom>
        </p:spPr>
        <p:txBody>
          <a:bodyPr wrap="square" lIns="0" tIns="0" rIns="0" bIns="0" rtlCol="0" anchor="t">
            <a:spAutoFit/>
          </a:bodyPr>
          <a:lstStyle/>
          <a:p>
            <a:pPr algn="ctr">
              <a:lnSpc>
                <a:spcPts val="11059"/>
              </a:lnSpc>
            </a:pPr>
            <a:r>
              <a:rPr lang="en-US" sz="6000" spc="-105" dirty="0" smtClean="0">
                <a:solidFill>
                  <a:srgbClr val="FFFFFF"/>
                </a:solidFill>
                <a:latin typeface="Graphik Regular" panose="020B0503030202060203" pitchFamily="34" charset="0"/>
              </a:rPr>
              <a:t>Social Buzz: Analyzing Popular Categories</a:t>
            </a:r>
            <a:endParaRPr lang="en-US" sz="6000"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sp>
        <p:nvSpPr>
          <p:cNvPr id="4" name="TextBox 3"/>
          <p:cNvSpPr txBox="1"/>
          <p:nvPr/>
        </p:nvSpPr>
        <p:spPr>
          <a:xfrm>
            <a:off x="990600" y="701814"/>
            <a:ext cx="16306800" cy="707886"/>
          </a:xfrm>
          <a:prstGeom prst="rect">
            <a:avLst/>
          </a:prstGeom>
          <a:noFill/>
        </p:spPr>
        <p:txBody>
          <a:bodyPr wrap="square" rtlCol="0">
            <a:spAutoFit/>
          </a:bodyPr>
          <a:lstStyle/>
          <a:p>
            <a:pPr algn="ctr"/>
            <a:r>
              <a:rPr lang="en-US" sz="4000" b="1" dirty="0" smtClean="0">
                <a:latin typeface="Graphik Regular"/>
              </a:rPr>
              <a:t>Number of Reactions &amp; Total Scores</a:t>
            </a:r>
            <a:endParaRPr lang="en-US" sz="4000" b="1" dirty="0">
              <a:latin typeface="Graphik Regular"/>
            </a:endParaRPr>
          </a:p>
        </p:txBody>
      </p:sp>
      <p:pic>
        <p:nvPicPr>
          <p:cNvPr id="5122" name="Picture 2"/>
          <p:cNvPicPr>
            <a:picLocks noChangeAspect="1" noChangeArrowheads="1"/>
          </p:cNvPicPr>
          <p:nvPr/>
        </p:nvPicPr>
        <p:blipFill>
          <a:blip r:embed="rId3" cstate="print"/>
          <a:srcRect l="1201" t="5333" r="30500" b="20000"/>
          <a:stretch>
            <a:fillRect/>
          </a:stretch>
        </p:blipFill>
        <p:spPr bwMode="auto">
          <a:xfrm>
            <a:off x="2667000" y="1562100"/>
            <a:ext cx="13258800" cy="815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Average Score by Category</a:t>
            </a:r>
            <a:endParaRPr lang="en-US" sz="4000" b="1" dirty="0">
              <a:latin typeface="Graphik Regular"/>
            </a:endParaRPr>
          </a:p>
        </p:txBody>
      </p:sp>
      <p:pic>
        <p:nvPicPr>
          <p:cNvPr id="4099" name="Picture 3"/>
          <p:cNvPicPr>
            <a:picLocks noChangeAspect="1" noChangeArrowheads="1"/>
          </p:cNvPicPr>
          <p:nvPr/>
        </p:nvPicPr>
        <p:blipFill>
          <a:blip r:embed="rId4" cstate="print"/>
          <a:srcRect t="5333" r="10000" b="20000"/>
          <a:stretch>
            <a:fillRect/>
          </a:stretch>
        </p:blipFill>
        <p:spPr bwMode="auto">
          <a:xfrm>
            <a:off x="838199" y="1485900"/>
            <a:ext cx="16818429" cy="822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cstate="print"/>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 xmlns:a16="http://schemas.microsoft.com/office/drawing/2014/main" id="{3DAE5247-0244-4123-A713-8D8809E80C70}"/>
              </a:ext>
            </a:extLst>
          </p:cNvPr>
          <p:cNvSpPr txBox="1"/>
          <p:nvPr/>
        </p:nvSpPr>
        <p:spPr>
          <a:xfrm>
            <a:off x="11581833" y="1580430"/>
            <a:ext cx="5677467" cy="33877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p:cNvSpPr txBox="1"/>
          <p:nvPr/>
        </p:nvSpPr>
        <p:spPr>
          <a:xfrm>
            <a:off x="11125200" y="1374219"/>
            <a:ext cx="6553200" cy="2092881"/>
          </a:xfrm>
          <a:prstGeom prst="rect">
            <a:avLst/>
          </a:prstGeom>
          <a:noFill/>
        </p:spPr>
        <p:txBody>
          <a:bodyPr wrap="square" rtlCol="0">
            <a:spAutoFit/>
          </a:bodyPr>
          <a:lstStyle/>
          <a:p>
            <a:r>
              <a:rPr lang="en-US" sz="5000" b="1" dirty="0" smtClean="0"/>
              <a:t>Top Five </a:t>
            </a:r>
          </a:p>
          <a:p>
            <a:r>
              <a:rPr lang="en-US" sz="4000" dirty="0" smtClean="0"/>
              <a:t>Animals, science, technology, healthy eating, and food </a:t>
            </a:r>
            <a:endParaRPr lang="en-US" sz="4000" dirty="0"/>
          </a:p>
        </p:txBody>
      </p:sp>
      <p:sp>
        <p:nvSpPr>
          <p:cNvPr id="27" name="TextBox 26"/>
          <p:cNvSpPr txBox="1"/>
          <p:nvPr/>
        </p:nvSpPr>
        <p:spPr>
          <a:xfrm>
            <a:off x="11125200" y="4533900"/>
            <a:ext cx="6553200" cy="1323439"/>
          </a:xfrm>
          <a:prstGeom prst="rect">
            <a:avLst/>
          </a:prstGeom>
          <a:noFill/>
        </p:spPr>
        <p:txBody>
          <a:bodyPr wrap="square" rtlCol="0">
            <a:spAutoFit/>
          </a:bodyPr>
          <a:lstStyle/>
          <a:p>
            <a:r>
              <a:rPr lang="en-US" sz="4000" dirty="0" smtClean="0"/>
              <a:t>Number of reactions has the same top five categories</a:t>
            </a:r>
            <a:endParaRPr lang="en-US" sz="4000" dirty="0"/>
          </a:p>
        </p:txBody>
      </p:sp>
      <p:sp>
        <p:nvSpPr>
          <p:cNvPr id="28" name="TextBox 27"/>
          <p:cNvSpPr txBox="1"/>
          <p:nvPr/>
        </p:nvSpPr>
        <p:spPr>
          <a:xfrm>
            <a:off x="11125200" y="7353300"/>
            <a:ext cx="6553200" cy="1323439"/>
          </a:xfrm>
          <a:prstGeom prst="rect">
            <a:avLst/>
          </a:prstGeom>
          <a:noFill/>
        </p:spPr>
        <p:txBody>
          <a:bodyPr wrap="square" rtlCol="0">
            <a:spAutoFit/>
          </a:bodyPr>
          <a:lstStyle/>
          <a:p>
            <a:r>
              <a:rPr lang="en-US" sz="4000" dirty="0" smtClean="0"/>
              <a:t>Average score – A tie breaker for similar total scores.</a:t>
            </a:r>
            <a:endParaRPr lang="en-US" sz="4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1943100"/>
            <a:ext cx="9194209" cy="7206164"/>
            <a:chOff x="0" y="0"/>
            <a:chExt cx="12258946" cy="4253293"/>
          </a:xfrm>
        </p:grpSpPr>
        <p:sp>
          <p:nvSpPr>
            <p:cNvPr id="3" name="TextBox 3"/>
            <p:cNvSpPr txBox="1"/>
            <p:nvPr/>
          </p:nvSpPr>
          <p:spPr>
            <a:xfrm>
              <a:off x="0" y="0"/>
              <a:ext cx="11564591" cy="726635"/>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t>
              </a:r>
              <a:r>
                <a:rPr lang="en-US" sz="8000" spc="-80" dirty="0" smtClean="0">
                  <a:solidFill>
                    <a:srgbClr val="000000"/>
                  </a:solidFill>
                  <a:latin typeface="Graphik Regular" panose="020B0503030202060203" pitchFamily="34" charset="0"/>
                </a:rPr>
                <a:t>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694355" y="916862"/>
              <a:ext cx="11564591" cy="3336431"/>
            </a:xfrm>
            <a:prstGeom prst="rect">
              <a:avLst/>
            </a:prstGeom>
          </p:spPr>
          <p:txBody>
            <a:bodyPr wrap="square" lIns="0" tIns="0" rIns="0" bIns="0" rtlCol="0" anchor="t">
              <a:spAutoFit/>
            </a:bodyPr>
            <a:lstStyle/>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Project recap</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Problem</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The Analytics team</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Process</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Insights</a:t>
              </a:r>
            </a:p>
            <a:p>
              <a:pPr indent="238125">
                <a:lnSpc>
                  <a:spcPct val="150000"/>
                </a:lnSpc>
                <a:spcBef>
                  <a:spcPts val="600"/>
                </a:spcBef>
                <a:spcAft>
                  <a:spcPts val="600"/>
                </a:spcAft>
                <a:buFont typeface="Arial" pitchFamily="34" charset="0"/>
                <a:buChar char="•"/>
              </a:pPr>
              <a:r>
                <a:rPr lang="en-US" sz="36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99157"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53000" y="1943100"/>
            <a:ext cx="11342283" cy="6275832"/>
          </a:xfrm>
          <a:prstGeom prst="rect">
            <a:avLst/>
          </a:prstGeom>
          <a:solidFill>
            <a:schemeClr val="bg1"/>
          </a:solidFill>
        </p:spPr>
      </p:sp>
      <p:pic>
        <p:nvPicPr>
          <p:cNvPr id="32" name="Picture 32"/>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a:off x="8763000" y="2932809"/>
            <a:ext cx="7315200" cy="4268091"/>
          </a:xfrm>
          <a:prstGeom prst="rect">
            <a:avLst/>
          </a:prstGeom>
          <a:noFill/>
        </p:spPr>
        <p:txBody>
          <a:bodyPr wrap="square" rtlCol="0">
            <a:spAutoFit/>
          </a:bodyPr>
          <a:lstStyle/>
          <a:p>
            <a:pPr>
              <a:lnSpc>
                <a:spcPct val="110000"/>
              </a:lnSpc>
              <a:spcBef>
                <a:spcPts val="600"/>
              </a:spcBef>
              <a:spcAft>
                <a:spcPts val="1200"/>
              </a:spcAft>
              <a:buFont typeface="Calibri" pitchFamily="34" charset="0"/>
              <a:buChar char="●"/>
            </a:pPr>
            <a:r>
              <a:rPr lang="en-US" sz="3000" dirty="0" smtClean="0"/>
              <a:t>  Social Buzz seeks best data practices</a:t>
            </a:r>
          </a:p>
          <a:p>
            <a:pPr>
              <a:lnSpc>
                <a:spcPct val="110000"/>
              </a:lnSpc>
              <a:spcBef>
                <a:spcPts val="600"/>
              </a:spcBef>
              <a:spcAft>
                <a:spcPts val="1200"/>
              </a:spcAft>
              <a:buFont typeface="Calibri" pitchFamily="34" charset="0"/>
              <a:buChar char="●"/>
            </a:pPr>
            <a:r>
              <a:rPr lang="en-US" sz="3000" dirty="0" smtClean="0"/>
              <a:t>  Prove Accenture is best fit for Job</a:t>
            </a:r>
          </a:p>
          <a:p>
            <a:pPr marL="622300" lvl="1">
              <a:lnSpc>
                <a:spcPct val="110000"/>
              </a:lnSpc>
              <a:spcBef>
                <a:spcPts val="600"/>
              </a:spcBef>
              <a:spcAft>
                <a:spcPts val="1200"/>
              </a:spcAft>
              <a:buFont typeface="Wingdings" pitchFamily="2" charset="2"/>
              <a:buChar char="Ø"/>
            </a:pPr>
            <a:r>
              <a:rPr lang="en-US" sz="3000" dirty="0" smtClean="0"/>
              <a:t>  Perform audit </a:t>
            </a:r>
          </a:p>
          <a:p>
            <a:pPr marL="622300" lvl="1">
              <a:lnSpc>
                <a:spcPct val="110000"/>
              </a:lnSpc>
              <a:spcBef>
                <a:spcPts val="600"/>
              </a:spcBef>
              <a:spcAft>
                <a:spcPts val="1200"/>
              </a:spcAft>
              <a:buFont typeface="Wingdings" pitchFamily="2" charset="2"/>
              <a:buChar char="Ø"/>
            </a:pPr>
            <a:r>
              <a:rPr lang="en-US" sz="3000" dirty="0" smtClean="0"/>
              <a:t>  IPO recommendations</a:t>
            </a:r>
          </a:p>
          <a:p>
            <a:pPr marL="622300" lvl="1">
              <a:lnSpc>
                <a:spcPct val="110000"/>
              </a:lnSpc>
              <a:spcBef>
                <a:spcPts val="600"/>
              </a:spcBef>
              <a:spcAft>
                <a:spcPts val="1200"/>
              </a:spcAft>
              <a:buFont typeface="Wingdings" pitchFamily="2" charset="2"/>
              <a:buChar char="Ø"/>
            </a:pPr>
            <a:r>
              <a:rPr lang="en-US" sz="3000" dirty="0" smtClean="0"/>
              <a:t>  Data analysis</a:t>
            </a:r>
          </a:p>
          <a:p>
            <a:pPr marL="1262063" lvl="2">
              <a:lnSpc>
                <a:spcPct val="110000"/>
              </a:lnSpc>
              <a:spcBef>
                <a:spcPts val="600"/>
              </a:spcBef>
              <a:spcAft>
                <a:spcPts val="1200"/>
              </a:spcAft>
              <a:buFont typeface="Courier New" pitchFamily="49" charset="0"/>
              <a:buChar char="o"/>
            </a:pPr>
            <a:r>
              <a:rPr lang="en-US" sz="3000" dirty="0" smtClean="0"/>
              <a:t>  Five most popular categories</a:t>
            </a:r>
            <a:endParaRPr lang="en-US"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20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2000"/>
                                        <p:tgtEl>
                                          <p:spTgt spid="3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animEffect transition="in" filter="fade">
                                      <p:cBhvr>
                                        <p:cTn id="15" dur="2000"/>
                                        <p:tgtEl>
                                          <p:spTgt spid="3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xEl>
                                              <p:pRg st="3" end="3"/>
                                            </p:txEl>
                                          </p:spTgt>
                                        </p:tgtEl>
                                        <p:attrNameLst>
                                          <p:attrName>style.visibility</p:attrName>
                                        </p:attrNameLst>
                                      </p:cBhvr>
                                      <p:to>
                                        <p:strVal val="visible"/>
                                      </p:to>
                                    </p:set>
                                    <p:animEffect transition="in" filter="fade">
                                      <p:cBhvr>
                                        <p:cTn id="18" dur="2000"/>
                                        <p:tgtEl>
                                          <p:spTgt spid="3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xEl>
                                              <p:pRg st="4" end="4"/>
                                            </p:txEl>
                                          </p:spTgt>
                                        </p:tgtEl>
                                        <p:attrNameLst>
                                          <p:attrName>style.visibility</p:attrName>
                                        </p:attrNameLst>
                                      </p:cBhvr>
                                      <p:to>
                                        <p:strVal val="visible"/>
                                      </p:to>
                                    </p:set>
                                    <p:animEffect transition="in" filter="fade">
                                      <p:cBhvr>
                                        <p:cTn id="21" dur="2000"/>
                                        <p:tgtEl>
                                          <p:spTgt spid="3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5" end="5"/>
                                            </p:txEl>
                                          </p:spTgt>
                                        </p:tgtEl>
                                        <p:attrNameLst>
                                          <p:attrName>style.visibility</p:attrName>
                                        </p:attrNameLst>
                                      </p:cBhvr>
                                      <p:to>
                                        <p:strVal val="visible"/>
                                      </p:to>
                                    </p:set>
                                    <p:animEffect transition="in" filter="fade">
                                      <p:cBhvr>
                                        <p:cTn id="24" dur="2000"/>
                                        <p:tgtEl>
                                          <p:spTgt spid="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cstate="print"/>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819400" y="5557778"/>
            <a:ext cx="6781800" cy="2400657"/>
          </a:xfrm>
          <a:prstGeom prst="rect">
            <a:avLst/>
          </a:prstGeom>
          <a:noFill/>
        </p:spPr>
        <p:txBody>
          <a:bodyPr wrap="square" rtlCol="0">
            <a:spAutoFit/>
          </a:bodyPr>
          <a:lstStyle/>
          <a:p>
            <a:r>
              <a:rPr lang="en-US" sz="5000" dirty="0" smtClean="0">
                <a:solidFill>
                  <a:schemeClr val="bg1">
                    <a:lumMod val="95000"/>
                  </a:schemeClr>
                </a:solidFill>
              </a:rPr>
              <a:t>Which five content categories have the largest score?</a:t>
            </a:r>
            <a:endParaRPr lang="en-US" sz="50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cstate="print"/>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5"/>
          <p:cNvSpPr txBox="1"/>
          <p:nvPr/>
        </p:nvSpPr>
        <p:spPr>
          <a:xfrm>
            <a:off x="2275713" y="1333500"/>
            <a:ext cx="1229487" cy="950080"/>
          </a:xfrm>
          <a:prstGeom prst="rect">
            <a:avLst/>
          </a:prstGeom>
        </p:spPr>
        <p:txBody>
          <a:bodyPr lIns="0" tIns="0" rIns="0" bIns="0" rtlCol="0" anchor="t">
            <a:spAutoFit/>
          </a:bodyPr>
          <a:lstStyle/>
          <a:p>
            <a:pPr algn="ctr">
              <a:lnSpc>
                <a:spcPts val="7192"/>
              </a:lnSpc>
            </a:pPr>
            <a:r>
              <a:rPr lang="en-US" sz="7192" spc="-640" dirty="0" smtClean="0">
                <a:solidFill>
                  <a:srgbClr val="FFFFFF"/>
                </a:solidFill>
                <a:latin typeface="Clear Sans Regular Bold"/>
              </a:rPr>
              <a:t>1</a:t>
            </a:r>
            <a:endParaRPr lang="en-US" sz="7192" spc="-640" dirty="0">
              <a:solidFill>
                <a:srgbClr val="FFFFFF"/>
              </a:solidFill>
              <a:latin typeface="Clear Sans Regular Bold"/>
            </a:endParaRPr>
          </a:p>
        </p:txBody>
      </p:sp>
      <p:sp>
        <p:nvSpPr>
          <p:cNvPr id="40" name="TextBox 39"/>
          <p:cNvSpPr txBox="1"/>
          <p:nvPr/>
        </p:nvSpPr>
        <p:spPr>
          <a:xfrm>
            <a:off x="4038600" y="1333500"/>
            <a:ext cx="6324600" cy="707886"/>
          </a:xfrm>
          <a:prstGeom prst="rect">
            <a:avLst/>
          </a:prstGeom>
          <a:noFill/>
        </p:spPr>
        <p:txBody>
          <a:bodyPr wrap="square" rtlCol="0">
            <a:spAutoFit/>
          </a:bodyPr>
          <a:lstStyle/>
          <a:p>
            <a:r>
              <a:rPr lang="en-US" sz="4000" b="1" dirty="0" smtClean="0">
                <a:solidFill>
                  <a:schemeClr val="bg1"/>
                </a:solidFill>
                <a:latin typeface="Graphik Regular"/>
                <a:ea typeface="Arial Unicode MS" pitchFamily="34" charset="-128"/>
                <a:cs typeface="Arial Unicode MS" pitchFamily="34" charset="-128"/>
              </a:rPr>
              <a:t>Select Data Sets</a:t>
            </a:r>
            <a:endParaRPr lang="en-US" sz="4000" b="1" dirty="0">
              <a:solidFill>
                <a:schemeClr val="bg1"/>
              </a:solidFill>
              <a:latin typeface="Graphik Regular"/>
              <a:ea typeface="Arial Unicode MS" pitchFamily="34" charset="-128"/>
              <a:cs typeface="Arial Unicode MS" pitchFamily="34" charset="-128"/>
            </a:endParaRPr>
          </a:p>
        </p:txBody>
      </p:sp>
      <p:sp>
        <p:nvSpPr>
          <p:cNvPr id="41" name="TextBox 40"/>
          <p:cNvSpPr txBox="1"/>
          <p:nvPr/>
        </p:nvSpPr>
        <p:spPr>
          <a:xfrm>
            <a:off x="5791200" y="2933700"/>
            <a:ext cx="6324600" cy="707886"/>
          </a:xfrm>
          <a:prstGeom prst="rect">
            <a:avLst/>
          </a:prstGeom>
          <a:noFill/>
        </p:spPr>
        <p:txBody>
          <a:bodyPr wrap="square" rtlCol="0">
            <a:spAutoFit/>
          </a:bodyPr>
          <a:lstStyle/>
          <a:p>
            <a:r>
              <a:rPr lang="en-US" sz="4000" b="1" dirty="0" smtClean="0">
                <a:solidFill>
                  <a:schemeClr val="bg1"/>
                </a:solidFill>
                <a:latin typeface="Graphik Regular"/>
                <a:ea typeface="Arial Unicode MS" pitchFamily="34" charset="-128"/>
                <a:cs typeface="Arial Unicode MS" pitchFamily="34" charset="-128"/>
              </a:rPr>
              <a:t>Clean &amp; Merge Data</a:t>
            </a:r>
            <a:endParaRPr lang="en-US" sz="4000" b="1" dirty="0">
              <a:solidFill>
                <a:schemeClr val="bg1"/>
              </a:solidFill>
              <a:latin typeface="Graphik Regular"/>
              <a:ea typeface="Arial Unicode MS" pitchFamily="34" charset="-128"/>
              <a:cs typeface="Arial Unicode MS" pitchFamily="34" charset="-128"/>
            </a:endParaRPr>
          </a:p>
        </p:txBody>
      </p:sp>
      <p:sp>
        <p:nvSpPr>
          <p:cNvPr id="42" name="TextBox 41"/>
          <p:cNvSpPr txBox="1"/>
          <p:nvPr/>
        </p:nvSpPr>
        <p:spPr>
          <a:xfrm>
            <a:off x="7696200" y="4533900"/>
            <a:ext cx="6324600" cy="707886"/>
          </a:xfrm>
          <a:prstGeom prst="rect">
            <a:avLst/>
          </a:prstGeom>
          <a:noFill/>
        </p:spPr>
        <p:txBody>
          <a:bodyPr wrap="square" rtlCol="0">
            <a:spAutoFit/>
          </a:bodyPr>
          <a:lstStyle/>
          <a:p>
            <a:r>
              <a:rPr lang="en-US" sz="4000" b="1" dirty="0" smtClean="0">
                <a:solidFill>
                  <a:schemeClr val="bg1"/>
                </a:solidFill>
                <a:latin typeface="Graphik Regular"/>
                <a:ea typeface="Arial Unicode MS" pitchFamily="34" charset="-128"/>
                <a:cs typeface="Arial Unicode MS" pitchFamily="34" charset="-128"/>
              </a:rPr>
              <a:t>Explore &amp; Analyze</a:t>
            </a:r>
            <a:endParaRPr lang="en-US" sz="4000" b="1" dirty="0">
              <a:solidFill>
                <a:schemeClr val="bg1"/>
              </a:solidFill>
              <a:latin typeface="Graphik Regular"/>
              <a:ea typeface="Arial Unicode MS" pitchFamily="34" charset="-128"/>
              <a:cs typeface="Arial Unicode MS" pitchFamily="34" charset="-128"/>
            </a:endParaRPr>
          </a:p>
        </p:txBody>
      </p:sp>
      <p:sp>
        <p:nvSpPr>
          <p:cNvPr id="43" name="TextBox 42"/>
          <p:cNvSpPr txBox="1"/>
          <p:nvPr/>
        </p:nvSpPr>
        <p:spPr>
          <a:xfrm>
            <a:off x="9525000" y="6210300"/>
            <a:ext cx="6324600" cy="707886"/>
          </a:xfrm>
          <a:prstGeom prst="rect">
            <a:avLst/>
          </a:prstGeom>
          <a:noFill/>
        </p:spPr>
        <p:txBody>
          <a:bodyPr wrap="square" rtlCol="0">
            <a:spAutoFit/>
          </a:bodyPr>
          <a:lstStyle/>
          <a:p>
            <a:r>
              <a:rPr lang="en-US" sz="4000" b="1" dirty="0" smtClean="0">
                <a:solidFill>
                  <a:schemeClr val="bg1"/>
                </a:solidFill>
                <a:latin typeface="Graphik Regular"/>
                <a:ea typeface="Arial Unicode MS" pitchFamily="34" charset="-128"/>
                <a:cs typeface="Arial Unicode MS" pitchFamily="34" charset="-128"/>
              </a:rPr>
              <a:t>Visualize Data</a:t>
            </a:r>
            <a:endParaRPr lang="en-US" sz="4000" b="1" dirty="0">
              <a:solidFill>
                <a:schemeClr val="bg1"/>
              </a:solidFill>
              <a:latin typeface="Graphik Regular"/>
              <a:ea typeface="Arial Unicode MS" pitchFamily="34" charset="-128"/>
              <a:cs typeface="Arial Unicode MS" pitchFamily="34" charset="-128"/>
            </a:endParaRPr>
          </a:p>
        </p:txBody>
      </p:sp>
      <p:sp>
        <p:nvSpPr>
          <p:cNvPr id="44" name="TextBox 43"/>
          <p:cNvSpPr txBox="1"/>
          <p:nvPr/>
        </p:nvSpPr>
        <p:spPr>
          <a:xfrm>
            <a:off x="11353800" y="7886700"/>
            <a:ext cx="6324600" cy="707886"/>
          </a:xfrm>
          <a:prstGeom prst="rect">
            <a:avLst/>
          </a:prstGeom>
          <a:noFill/>
        </p:spPr>
        <p:txBody>
          <a:bodyPr wrap="square" rtlCol="0">
            <a:spAutoFit/>
          </a:bodyPr>
          <a:lstStyle/>
          <a:p>
            <a:r>
              <a:rPr lang="en-US" sz="4000" b="1" dirty="0" smtClean="0">
                <a:solidFill>
                  <a:schemeClr val="bg1"/>
                </a:solidFill>
                <a:latin typeface="Graphik Regular"/>
                <a:ea typeface="Arial Unicode MS" pitchFamily="34" charset="-128"/>
                <a:cs typeface="Arial Unicode MS" pitchFamily="34" charset="-128"/>
              </a:rPr>
              <a:t>Present Findings</a:t>
            </a:r>
            <a:endParaRPr lang="en-US" sz="4000" b="1" dirty="0">
              <a:solidFill>
                <a:schemeClr val="bg1"/>
              </a:solidFill>
              <a:latin typeface="Graphik Regular"/>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20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2000"/>
                                        <p:tgtEl>
                                          <p:spTgt spid="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fade">
                                      <p:cBhvr>
                                        <p:cTn id="17" dur="2000"/>
                                        <p:tgtEl>
                                          <p:spTgt spid="4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xEl>
                                              <p:pRg st="0" end="0"/>
                                            </p:txEl>
                                          </p:spTgt>
                                        </p:tgtEl>
                                        <p:attrNameLst>
                                          <p:attrName>style.visibility</p:attrName>
                                        </p:attrNameLst>
                                      </p:cBhvr>
                                      <p:to>
                                        <p:strVal val="visible"/>
                                      </p:to>
                                    </p:set>
                                    <p:animEffect transition="in" filter="fade">
                                      <p:cBhvr>
                                        <p:cTn id="22" dur="2000"/>
                                        <p:tgtEl>
                                          <p:spTgt spid="4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xEl>
                                              <p:pRg st="0" end="0"/>
                                            </p:txEl>
                                          </p:spTgt>
                                        </p:tgtEl>
                                        <p:attrNameLst>
                                          <p:attrName>style.visibility</p:attrName>
                                        </p:attrNameLst>
                                      </p:cBhvr>
                                      <p:to>
                                        <p:strVal val="visible"/>
                                      </p:to>
                                    </p:set>
                                    <p:animEffect transition="in" filter="fade">
                                      <p:cBhvr>
                                        <p:cTn id="27" dur="20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allAtOnce"/>
      <p:bldP spid="41" grpId="0" build="allAtOnce"/>
      <p:bldP spid="42" grpId="0" build="allAtOnce"/>
      <p:bldP spid="43" grpId="0" build="allAtOnce"/>
      <p:bldP spid="44"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Total Score by Category</a:t>
            </a:r>
            <a:endParaRPr lang="en-US" sz="4000" b="1" dirty="0">
              <a:latin typeface="Graphik Regular"/>
            </a:endParaRPr>
          </a:p>
        </p:txBody>
      </p:sp>
      <p:pic>
        <p:nvPicPr>
          <p:cNvPr id="5" name="Picture 5"/>
          <p:cNvPicPr>
            <a:picLocks noChangeAspect="1" noChangeArrowheads="1"/>
          </p:cNvPicPr>
          <p:nvPr/>
        </p:nvPicPr>
        <p:blipFill>
          <a:blip r:embed="rId4" cstate="print"/>
          <a:srcRect t="2995" r="12500" b="19778"/>
          <a:stretch>
            <a:fillRect/>
          </a:stretch>
        </p:blipFill>
        <p:spPr bwMode="auto">
          <a:xfrm>
            <a:off x="914401" y="1485900"/>
            <a:ext cx="16687800" cy="8321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p:cNvSpPr/>
          <p:nvPr/>
        </p:nvSpPr>
        <p:spPr>
          <a:xfrm>
            <a:off x="0" y="0"/>
            <a:ext cx="609600" cy="10287000"/>
          </a:xfrm>
          <a:prstGeom prst="rect">
            <a:avLst/>
          </a:prstGeom>
          <a:solidFill>
            <a:srgbClr val="A100FF"/>
          </a:solidFill>
        </p:spPr>
      </p:sp>
      <p:pic>
        <p:nvPicPr>
          <p:cNvPr id="3" name="Picture 4"/>
          <p:cNvPicPr>
            <a:picLocks noChangeAspect="1" noChangeArrowheads="1"/>
          </p:cNvPicPr>
          <p:nvPr/>
        </p:nvPicPr>
        <p:blipFill>
          <a:blip r:embed="rId3" cstate="print"/>
          <a:srcRect l="87000" b="91111"/>
          <a:stretch>
            <a:fillRect/>
          </a:stretch>
        </p:blipFill>
        <p:spPr bwMode="auto">
          <a:xfrm>
            <a:off x="14859000" y="419100"/>
            <a:ext cx="2773680" cy="1066800"/>
          </a:xfrm>
          <a:prstGeom prst="rect">
            <a:avLst/>
          </a:prstGeom>
          <a:noFill/>
          <a:ln w="9525">
            <a:noFill/>
            <a:miter lim="800000"/>
            <a:headEnd/>
            <a:tailEnd/>
          </a:ln>
        </p:spPr>
      </p:pic>
      <p:sp>
        <p:nvSpPr>
          <p:cNvPr id="4" name="TextBox 3"/>
          <p:cNvSpPr txBox="1"/>
          <p:nvPr/>
        </p:nvSpPr>
        <p:spPr>
          <a:xfrm>
            <a:off x="990600" y="701814"/>
            <a:ext cx="14020800" cy="707886"/>
          </a:xfrm>
          <a:prstGeom prst="rect">
            <a:avLst/>
          </a:prstGeom>
          <a:noFill/>
        </p:spPr>
        <p:txBody>
          <a:bodyPr wrap="square" rtlCol="0">
            <a:spAutoFit/>
          </a:bodyPr>
          <a:lstStyle/>
          <a:p>
            <a:pPr algn="ctr"/>
            <a:r>
              <a:rPr lang="en-US" sz="4000" b="1" dirty="0" smtClean="0">
                <a:latin typeface="Graphik Regular"/>
              </a:rPr>
              <a:t>Number of Reactions by Category</a:t>
            </a:r>
            <a:endParaRPr lang="en-US" sz="4000" b="1" dirty="0">
              <a:latin typeface="Graphik Regular"/>
            </a:endParaRPr>
          </a:p>
        </p:txBody>
      </p:sp>
      <p:pic>
        <p:nvPicPr>
          <p:cNvPr id="3076" name="Picture 4"/>
          <p:cNvPicPr>
            <a:picLocks noChangeAspect="1" noChangeArrowheads="1"/>
          </p:cNvPicPr>
          <p:nvPr/>
        </p:nvPicPr>
        <p:blipFill>
          <a:blip r:embed="rId4" cstate="print"/>
          <a:srcRect t="5333" r="51450" b="19111"/>
          <a:stretch>
            <a:fillRect/>
          </a:stretch>
        </p:blipFill>
        <p:spPr bwMode="auto">
          <a:xfrm>
            <a:off x="914399" y="1485900"/>
            <a:ext cx="16687801" cy="830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991</Words>
  <Application>Microsoft Office PowerPoint</Application>
  <PresentationFormat>Custom</PresentationFormat>
  <Paragraphs>88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Graphik Regular</vt:lpstr>
      <vt:lpstr>Wingdings</vt:lpstr>
      <vt:lpstr>Courier New</vt:lpstr>
      <vt:lpstr>Clear Sans Regular Bold</vt:lpstr>
      <vt:lpstr>Arial Unicode MS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Windows User</cp:lastModifiedBy>
  <cp:revision>38</cp:revision>
  <dcterms:created xsi:type="dcterms:W3CDTF">2006-08-16T00:00:00Z</dcterms:created>
  <dcterms:modified xsi:type="dcterms:W3CDTF">2024-10-16T14:38:08Z</dcterms:modified>
  <dc:identifier>DAEhDyfaYKE</dc:identifier>
</cp:coreProperties>
</file>